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3"/>
    <p:sldId id="257" r:id="rId4"/>
    <p:sldId id="259" r:id="rId5"/>
    <p:sldId id="274" r:id="rId6"/>
    <p:sldId id="276" r:id="rId7"/>
    <p:sldId id="277" r:id="rId8"/>
    <p:sldId id="278" r:id="rId9"/>
    <p:sldId id="279" r:id="rId10"/>
    <p:sldId id="280" r:id="rId11"/>
    <p:sldId id="281" r:id="rId12"/>
    <p:sldId id="291" r:id="rId13"/>
    <p:sldId id="292" r:id="rId14"/>
    <p:sldId id="293" r:id="rId15"/>
    <p:sldId id="294" r:id="rId16"/>
    <p:sldId id="264" r:id="rId17"/>
    <p:sldId id="262" r:id="rId18"/>
    <p:sldId id="263" r:id="rId19"/>
    <p:sldId id="261" r:id="rId20"/>
    <p:sldId id="265" r:id="rId21"/>
    <p:sldId id="269" r:id="rId22"/>
    <p:sldId id="270" r:id="rId23"/>
    <p:sldId id="273" r:id="rId24"/>
    <p:sldId id="271" r:id="rId25"/>
    <p:sldId id="304" r:id="rId26"/>
    <p:sldId id="305" r:id="rId27"/>
    <p:sldId id="306" r:id="rId28"/>
    <p:sldId id="307" r:id="rId29"/>
    <p:sldId id="309" r:id="rId30"/>
    <p:sldId id="311" r:id="rId32"/>
    <p:sldId id="312" r:id="rId33"/>
    <p:sldId id="313" r:id="rId34"/>
    <p:sldId id="314" r:id="rId35"/>
    <p:sldId id="315" r:id="rId36"/>
    <p:sldId id="316" r:id="rId37"/>
    <p:sldId id="318" r:id="rId38"/>
    <p:sldId id="319" r:id="rId39"/>
    <p:sldId id="320" r:id="rId40"/>
    <p:sldId id="321" r:id="rId41"/>
    <p:sldId id="323" r:id="rId42"/>
    <p:sldId id="322" r:id="rId43"/>
    <p:sldId id="324" r:id="rId4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1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苹果树"/>
          <p:cNvPicPr>
            <a:picLocks noChangeAspect="1"/>
          </p:cNvPicPr>
          <p:nvPr/>
        </p:nvPicPr>
        <p:blipFill>
          <a:blip r:embed="rId1"/>
          <a:srcRect t="5758" b="3621"/>
          <a:stretch>
            <a:fillRect/>
          </a:stretch>
        </p:blipFill>
        <p:spPr>
          <a:xfrm>
            <a:off x="5717540" y="11430"/>
            <a:ext cx="6459220" cy="6834505"/>
          </a:xfrm>
          <a:prstGeom prst="rect">
            <a:avLst/>
          </a:prstGeom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460" y="1961515"/>
            <a:ext cx="5981700" cy="1164590"/>
          </a:xfrm>
        </p:spPr>
        <p:txBody>
          <a:bodyPr/>
          <a:p>
            <a:r>
              <a:rPr lang="zh-CN" altLang="zh-CN" b="1">
                <a:latin typeface="微软雅黑" panose="020B0503020204020204" charset="-122"/>
                <a:ea typeface="微软雅黑" panose="020B0503020204020204" charset="-122"/>
              </a:rPr>
              <a:t>谁是摘苹果的人</a:t>
            </a:r>
            <a:endParaRPr lang="zh-CN" altLang="zh-CN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28750" y="3126105"/>
            <a:ext cx="386080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考得过成就勤劳睿智的你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 descr="考得过金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95" y="133350"/>
            <a:ext cx="1211580" cy="12115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0" y="1307465"/>
            <a:ext cx="12191365" cy="1321435"/>
          </a:xfrm>
          <a:prstGeom prst="rect">
            <a:avLst/>
          </a:prstGeom>
          <a:solidFill>
            <a:srgbClr val="D1F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苹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61310" y="1567180"/>
            <a:ext cx="1562100" cy="952500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423410" y="1351915"/>
            <a:ext cx="6122035" cy="1383665"/>
          </a:xfrm>
        </p:spPr>
        <p:txBody>
          <a:bodyPr>
            <a:normAutofit/>
          </a:bodyPr>
          <a:p>
            <a:r>
              <a:rPr lang="zh-CN" altLang="en-US" sz="4800" b="1">
                <a:latin typeface="微软雅黑" panose="020B0503020204020204" charset="-122"/>
                <a:ea typeface="微软雅黑" panose="020B0503020204020204" charset="-122"/>
              </a:rPr>
              <a:t>考得过的视频收益</a:t>
            </a:r>
            <a:endParaRPr lang="zh-CN" altLang="en-US" sz="4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57830" y="3530600"/>
            <a:ext cx="658177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视频</a:t>
            </a:r>
            <a:r>
              <a: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收益分两种，一种是你自己上传的视频，盈利方式同试卷设置一样；第二种是网络直播课程，你的学生购买直播课程，邀请码输入你的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UID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号，你就获得相应的收益。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08050" y="203835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视频收益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3175" y="1546225"/>
            <a:ext cx="972121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网络视频是线下教育的一个辅助力量，可以让学员不受区域、时间的限制。进行学习、复习课程。降低了机构的师资成本，促进了教学模式的多元化发展。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 descr="QQ截图201611220652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96735" y="2691130"/>
            <a:ext cx="2962275" cy="3949700"/>
          </a:xfrm>
          <a:prstGeom prst="rect">
            <a:avLst/>
          </a:prstGeom>
        </p:spPr>
      </p:pic>
      <p:pic>
        <p:nvPicPr>
          <p:cNvPr id="9" name="图片 8" descr="QQ截图201611160552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485" y="2690495"/>
            <a:ext cx="2950845" cy="3950335"/>
          </a:xfrm>
          <a:prstGeom prst="rect">
            <a:avLst/>
          </a:prstGeom>
        </p:spPr>
      </p:pic>
      <p:cxnSp>
        <p:nvCxnSpPr>
          <p:cNvPr id="10" name="直接箭头连接符 9"/>
          <p:cNvCxnSpPr>
            <a:stCxn id="11" idx="3"/>
          </p:cNvCxnSpPr>
          <p:nvPr/>
        </p:nvCxnSpPr>
        <p:spPr>
          <a:xfrm>
            <a:off x="4401185" y="3249930"/>
            <a:ext cx="2451735" cy="27495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894965" y="2955290"/>
            <a:ext cx="1506220" cy="58864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08050" y="203835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视频收益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3175" y="1546225"/>
            <a:ext cx="972121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网络直播课程，有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多个工种，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300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多科目的教学视频。以平面设计、机械画图等电脑操作类课程为主。你学员购买课程，输入你的账号可享低至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折的优惠。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QQ截图201611220658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29150" y="2545080"/>
            <a:ext cx="3037205" cy="4017010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grpSp>
        <p:nvGrpSpPr>
          <p:cNvPr id="7" name="组合 6"/>
          <p:cNvGrpSpPr/>
          <p:nvPr/>
        </p:nvGrpSpPr>
        <p:grpSpPr>
          <a:xfrm>
            <a:off x="1028065" y="2545080"/>
            <a:ext cx="3044825" cy="4017010"/>
            <a:chOff x="3617" y="4008"/>
            <a:chExt cx="4795" cy="6326"/>
          </a:xfrm>
        </p:grpSpPr>
        <p:pic>
          <p:nvPicPr>
            <p:cNvPr id="2" name="图片 1" descr="QQ截图201611220656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60" y="4008"/>
              <a:ext cx="4753" cy="6326"/>
            </a:xfrm>
            <a:prstGeom prst="rect">
              <a:avLst/>
            </a:prstGeom>
            <a:ln w="19050">
              <a:solidFill>
                <a:srgbClr val="00B050"/>
              </a:solidFill>
              <a:prstDash val="solid"/>
            </a:ln>
          </p:spPr>
        </p:pic>
        <p:sp>
          <p:nvSpPr>
            <p:cNvPr id="5" name="矩形 4"/>
            <p:cNvSpPr/>
            <p:nvPr/>
          </p:nvSpPr>
          <p:spPr>
            <a:xfrm>
              <a:off x="3617" y="4943"/>
              <a:ext cx="1262" cy="304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cxnSp>
        <p:nvCxnSpPr>
          <p:cNvPr id="6" name="直接箭头连接符 5"/>
          <p:cNvCxnSpPr/>
          <p:nvPr/>
        </p:nvCxnSpPr>
        <p:spPr>
          <a:xfrm>
            <a:off x="1829435" y="3235325"/>
            <a:ext cx="2752725" cy="149860"/>
          </a:xfrm>
          <a:prstGeom prst="straightConnector1">
            <a:avLst/>
          </a:prstGeom>
          <a:ln w="22225" cmpd="sng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 descr="QQ截图201611221014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2950" y="2545080"/>
            <a:ext cx="2749550" cy="4090035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10" name="椭圆 9"/>
          <p:cNvSpPr/>
          <p:nvPr/>
        </p:nvSpPr>
        <p:spPr>
          <a:xfrm>
            <a:off x="8698230" y="3496310"/>
            <a:ext cx="1068070" cy="2336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08050" y="203835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视频收益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3175" y="1546225"/>
            <a:ext cx="972121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自己上传的视频，可以选择公开或者不公开，设置付费和试看。适应不同需求的管理者，达到提升学员学习效率和机构盈利率的双赢效果。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QQ截图201611220715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35805" y="2680335"/>
            <a:ext cx="2957195" cy="3930650"/>
          </a:xfrm>
          <a:prstGeom prst="rect">
            <a:avLst/>
          </a:prstGeom>
        </p:spPr>
      </p:pic>
      <p:pic>
        <p:nvPicPr>
          <p:cNvPr id="3" name="图片 2" descr="QQ截图20161122071424"/>
          <p:cNvPicPr>
            <a:picLocks noChangeAspect="1"/>
          </p:cNvPicPr>
          <p:nvPr/>
        </p:nvPicPr>
        <p:blipFill>
          <a:blip r:embed="rId2"/>
          <a:srcRect r="42495" b="26819"/>
          <a:stretch>
            <a:fillRect/>
          </a:stretch>
        </p:blipFill>
        <p:spPr>
          <a:xfrm>
            <a:off x="8040370" y="2680335"/>
            <a:ext cx="3417570" cy="3803650"/>
          </a:xfrm>
          <a:prstGeom prst="rect">
            <a:avLst/>
          </a:prstGeom>
        </p:spPr>
      </p:pic>
      <p:pic>
        <p:nvPicPr>
          <p:cNvPr id="5" name="图片 4" descr="QQ截图20161122071615"/>
          <p:cNvPicPr>
            <a:picLocks noChangeAspect="1"/>
          </p:cNvPicPr>
          <p:nvPr/>
        </p:nvPicPr>
        <p:blipFill>
          <a:blip r:embed="rId3"/>
          <a:srcRect r="34408" b="20177"/>
          <a:stretch>
            <a:fillRect/>
          </a:stretch>
        </p:blipFill>
        <p:spPr>
          <a:xfrm>
            <a:off x="664210" y="2637155"/>
            <a:ext cx="3615690" cy="3846830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>
            <a:off x="5793105" y="3330575"/>
            <a:ext cx="2324735" cy="4343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>
            <a:off x="2055495" y="3792855"/>
            <a:ext cx="2669540" cy="266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AB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08050" y="203835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视频收益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045325" y="461645"/>
            <a:ext cx="5666105" cy="6435725"/>
            <a:chOff x="11095" y="727"/>
            <a:chExt cx="8923" cy="10135"/>
          </a:xfrm>
        </p:grpSpPr>
        <p:pic>
          <p:nvPicPr>
            <p:cNvPr id="4" name="图片 3" descr="简历收益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095" y="727"/>
              <a:ext cx="8923" cy="1013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2223" y="6487"/>
              <a:ext cx="2448" cy="6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复习资料收益</a:t>
              </a:r>
              <a:endPara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523" y="6796"/>
              <a:ext cx="1728" cy="6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视频收益</a:t>
              </a:r>
              <a:endPara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033780" y="2275205"/>
            <a:ext cx="5083810" cy="28536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网络课程，是线下教育的一个延伸，也是网络时代发展的趋势。通过考得过网络课程，可以吸引到新客户，同时能维护好自己的老客户。如同自己建一个视频网站一样。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增强了学员的信任度和认同感，可以大大提升机构形象，提升机构口碑。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考得过</a:t>
            </a:r>
            <a:r>
              <a:rPr lang="zh-CN" altLang="en-US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视频收益不一定能立竿见影，但一定会潜移默化。</a:t>
            </a:r>
            <a:endParaRPr lang="zh-CN" altLang="en-US" b="1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0" y="1307465"/>
            <a:ext cx="12191365" cy="1321435"/>
          </a:xfrm>
          <a:prstGeom prst="rect">
            <a:avLst/>
          </a:prstGeom>
          <a:solidFill>
            <a:srgbClr val="D1F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苹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61310" y="1567180"/>
            <a:ext cx="1562100" cy="952500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423410" y="1351915"/>
            <a:ext cx="6122035" cy="1383665"/>
          </a:xfrm>
        </p:spPr>
        <p:txBody>
          <a:bodyPr>
            <a:normAutofit/>
          </a:bodyPr>
          <a:p>
            <a:r>
              <a:rPr lang="zh-CN" altLang="en-US" sz="4800" b="1">
                <a:latin typeface="微软雅黑" panose="020B0503020204020204" charset="-122"/>
                <a:ea typeface="微软雅黑" panose="020B0503020204020204" charset="-122"/>
              </a:rPr>
              <a:t>考得过的广告收益</a:t>
            </a:r>
            <a:endParaRPr lang="zh-CN" altLang="en-US" sz="4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79015" y="3364230"/>
            <a:ext cx="780478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 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无论大小的网络平台，广告的收益都是抓在他们的手里。而考得过的广告设置，就交给了机构。考得过抛出橄榄枝，希望吸引一样优秀、勤劳的合作者。</a:t>
            </a:r>
            <a:endParaRPr lang="zh-CN" altLang="en-US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08050" y="203835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广告收益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7255" y="1207770"/>
            <a:ext cx="10714990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考得过中的广告，会在学生使用界面中展示。机构可以上传本单位的广告，也可以上传其他的合法广告。</a:t>
            </a:r>
            <a:endParaRPr lang="zh-CN" altLang="zh-CN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QQ截图201611160552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03395" y="2090420"/>
            <a:ext cx="3267710" cy="4373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10160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08050" y="203835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广告收益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7255" y="1207770"/>
            <a:ext cx="10714990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考得过中的广告，机构后台设置，学员端马上可以看到。广告添加链接，学员点击即可进入详细页面。</a:t>
            </a:r>
            <a:endParaRPr lang="zh-CN" altLang="zh-CN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QQ截图201611160553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8515" y="2082165"/>
            <a:ext cx="1981835" cy="4080510"/>
          </a:xfrm>
          <a:prstGeom prst="rect">
            <a:avLst/>
          </a:prstGeom>
        </p:spPr>
      </p:pic>
      <p:pic>
        <p:nvPicPr>
          <p:cNvPr id="5" name="图片 4" descr="QQ截图201611160554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570" y="4679315"/>
            <a:ext cx="7701915" cy="1482725"/>
          </a:xfrm>
          <a:prstGeom prst="rect">
            <a:avLst/>
          </a:prstGeom>
        </p:spPr>
      </p:pic>
      <p:pic>
        <p:nvPicPr>
          <p:cNvPr id="6" name="图片 5" descr="QQ截图201611160554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070" y="2014855"/>
            <a:ext cx="4335145" cy="2338070"/>
          </a:xfrm>
          <a:prstGeom prst="rect">
            <a:avLst/>
          </a:prstGeom>
        </p:spPr>
      </p:pic>
      <p:sp>
        <p:nvSpPr>
          <p:cNvPr id="7" name="五边形 6"/>
          <p:cNvSpPr/>
          <p:nvPr/>
        </p:nvSpPr>
        <p:spPr>
          <a:xfrm>
            <a:off x="-9525" y="-1968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7255" y="194310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广告收益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AB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五边形 6"/>
          <p:cNvSpPr/>
          <p:nvPr/>
        </p:nvSpPr>
        <p:spPr>
          <a:xfrm>
            <a:off x="-9525" y="-1968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7255" y="194310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广告收益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8960" y="2687955"/>
            <a:ext cx="5656580" cy="14820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视觉广告是最直观、有效地宣传企业的项目、文化的。它能第一时间吸引到客户的眼球，让有潜在意向的客户留下映像，从而达到营销的第一步。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          广告收益百分百归您，您就是广告主。</a:t>
            </a:r>
            <a:endParaRPr lang="zh-CN" altLang="en-US" b="1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H:\摘苹果的人\3.png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796088" y="620395"/>
            <a:ext cx="5667375" cy="633349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273290" y="4718050"/>
            <a:ext cx="166878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复习资料收益</a:t>
            </a:r>
            <a:endParaRPr lang="zh-CN" altLang="zh-CN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070465" y="4595495"/>
            <a:ext cx="124587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网络收益</a:t>
            </a:r>
            <a:endParaRPr lang="zh-CN" altLang="zh-CN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25540" y="1162050"/>
            <a:ext cx="124587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广告收益</a:t>
            </a:r>
            <a:endParaRPr lang="zh-CN" altLang="zh-CN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0" y="1307465"/>
            <a:ext cx="12191365" cy="1321435"/>
          </a:xfrm>
          <a:prstGeom prst="rect">
            <a:avLst/>
          </a:prstGeom>
          <a:solidFill>
            <a:srgbClr val="D1F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苹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61310" y="1567180"/>
            <a:ext cx="1562100" cy="952500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423410" y="1351915"/>
            <a:ext cx="6122035" cy="1383665"/>
          </a:xfrm>
        </p:spPr>
        <p:txBody>
          <a:bodyPr>
            <a:normAutofit/>
          </a:bodyPr>
          <a:p>
            <a:r>
              <a:rPr lang="zh-CN" altLang="en-US" sz="4800" b="1">
                <a:latin typeface="微软雅黑" panose="020B0503020204020204" charset="-122"/>
                <a:ea typeface="微软雅黑" panose="020B0503020204020204" charset="-122"/>
              </a:rPr>
              <a:t>考得过的简历收益</a:t>
            </a:r>
            <a:endParaRPr lang="zh-CN" altLang="en-US" sz="4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77770" y="3099435"/>
            <a:ext cx="749998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</a:rPr>
              <a:t>         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考得过设置了与学员息息相关的就业功能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——“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我要跳槽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。让学员获得知识的同时，也能有更广阔的就业空间。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720850" y="723265"/>
            <a:ext cx="4897120" cy="1600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苹果树上结满了苹果，谁能摘？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不用问，当然是苹果树的主人</a:t>
            </a:r>
            <a:r>
              <a:rPr lang="en-US" alt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~</a:t>
            </a:r>
            <a:endParaRPr lang="en-US" altLang="zh-CN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那么要摘苹果，真的需要从播种开始？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20850" y="2127885"/>
            <a:ext cx="1577340" cy="10706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6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NO</a:t>
            </a:r>
            <a:endParaRPr lang="en-US" altLang="zh-CN" sz="6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20850" y="3198495"/>
            <a:ext cx="3814445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健壮的苹果树已经种植好，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你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只需要浇水、施肥、捉虫、修枝。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苹果树就会开花结果，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越勤劳睿智，就越会硕果累累。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五边形 6"/>
          <p:cNvSpPr/>
          <p:nvPr/>
        </p:nvSpPr>
        <p:spPr>
          <a:xfrm>
            <a:off x="-9525" y="-29210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7255" y="184785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简历收益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QQ截图201610301511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3540" y="2101850"/>
            <a:ext cx="3054350" cy="43707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11555" y="1149985"/>
            <a:ext cx="10135870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学员界面有一个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我要跳槽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的功能，点击进入到招聘网中。学员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使用手机就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可以在招聘网上发布和投简历，非常方便。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65400" y="4481830"/>
            <a:ext cx="1226185" cy="56007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8" name="图片 7" descr="G:\陈意锋\业务类\考得过推广\摘苹果的人\QQ截图20161117055907.pngQQ截图2016111705590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898640" y="2101850"/>
            <a:ext cx="3268980" cy="4370705"/>
          </a:xfrm>
          <a:prstGeom prst="rect">
            <a:avLst/>
          </a:prstGeom>
        </p:spPr>
      </p:pic>
      <p:sp>
        <p:nvSpPr>
          <p:cNvPr id="10" name="左右箭头 9"/>
          <p:cNvSpPr/>
          <p:nvPr/>
        </p:nvSpPr>
        <p:spPr>
          <a:xfrm>
            <a:off x="5191760" y="4006850"/>
            <a:ext cx="1409065" cy="560070"/>
          </a:xfrm>
          <a:prstGeom prst="left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536430" y="2696845"/>
            <a:ext cx="723900" cy="260985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五边形 6"/>
          <p:cNvSpPr/>
          <p:nvPr/>
        </p:nvSpPr>
        <p:spPr>
          <a:xfrm>
            <a:off x="-9525" y="-29210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7255" y="184785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简历收益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29030" y="1271270"/>
            <a:ext cx="10113010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招聘网是怎么吸引企业呢？谢大家招聘与传统的招聘网不同，改变了传统的文字展示模式。企业在找人才时，可以看到人才展示窗上的视频。企业觉得合适，再付费。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000885" y="2613660"/>
            <a:ext cx="781050" cy="781050"/>
            <a:chOff x="1413" y="4329"/>
            <a:chExt cx="1230" cy="1230"/>
          </a:xfrm>
        </p:grpSpPr>
        <p:sp>
          <p:nvSpPr>
            <p:cNvPr id="5" name="空心弧 4"/>
            <p:cNvSpPr/>
            <p:nvPr/>
          </p:nvSpPr>
          <p:spPr>
            <a:xfrm>
              <a:off x="1413" y="4329"/>
              <a:ext cx="1231" cy="1189"/>
            </a:xfrm>
            <a:prstGeom prst="blockArc">
              <a:avLst>
                <a:gd name="adj1" fmla="val 10800000"/>
                <a:gd name="adj2" fmla="val 21536534"/>
                <a:gd name="adj3" fmla="val 10819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空心弧 7"/>
            <p:cNvSpPr/>
            <p:nvPr/>
          </p:nvSpPr>
          <p:spPr>
            <a:xfrm rot="10800000">
              <a:off x="1413" y="4371"/>
              <a:ext cx="1231" cy="1189"/>
            </a:xfrm>
            <a:prstGeom prst="blockArc">
              <a:avLst>
                <a:gd name="adj1" fmla="val 10800000"/>
                <a:gd name="adj2" fmla="val 21536534"/>
                <a:gd name="adj3" fmla="val 10819"/>
              </a:avLst>
            </a:prstGeom>
            <a:solidFill>
              <a:srgbClr val="D1FA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712" y="4533"/>
              <a:ext cx="633" cy="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altLang="zh-CN" sz="2800" b="1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2800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917190" y="2834640"/>
            <a:ext cx="574357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企业没有发布招聘信息的限制，发布信息不花一分钱。</a:t>
            </a:r>
            <a:endParaRPr lang="zh-CN" altLang="zh-CN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000885" y="3650615"/>
            <a:ext cx="781685" cy="781685"/>
            <a:chOff x="1413" y="4329"/>
            <a:chExt cx="1231" cy="1231"/>
          </a:xfrm>
        </p:grpSpPr>
        <p:sp>
          <p:nvSpPr>
            <p:cNvPr id="15" name="空心弧 14"/>
            <p:cNvSpPr/>
            <p:nvPr/>
          </p:nvSpPr>
          <p:spPr>
            <a:xfrm>
              <a:off x="1413" y="4329"/>
              <a:ext cx="1231" cy="1189"/>
            </a:xfrm>
            <a:prstGeom prst="blockArc">
              <a:avLst>
                <a:gd name="adj1" fmla="val 10800000"/>
                <a:gd name="adj2" fmla="val 21536534"/>
                <a:gd name="adj3" fmla="val 10819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空心弧 15"/>
            <p:cNvSpPr/>
            <p:nvPr/>
          </p:nvSpPr>
          <p:spPr>
            <a:xfrm rot="10800000">
              <a:off x="1413" y="4371"/>
              <a:ext cx="1231" cy="1189"/>
            </a:xfrm>
            <a:prstGeom prst="blockArc">
              <a:avLst>
                <a:gd name="adj1" fmla="val 10800000"/>
                <a:gd name="adj2" fmla="val 21536534"/>
                <a:gd name="adj3" fmla="val 10819"/>
              </a:avLst>
            </a:prstGeom>
            <a:solidFill>
              <a:srgbClr val="D1FA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12" y="4533"/>
              <a:ext cx="633" cy="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altLang="zh-CN" sz="2800" b="1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2800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976880" y="3862070"/>
            <a:ext cx="705294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付费模式不再是月租、年费模式，企业需要查看联系方式再购买简历。</a:t>
            </a:r>
            <a:endParaRPr lang="zh-CN" altLang="zh-CN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000885" y="4810760"/>
            <a:ext cx="781685" cy="781685"/>
            <a:chOff x="1413" y="4329"/>
            <a:chExt cx="1231" cy="1231"/>
          </a:xfrm>
        </p:grpSpPr>
        <p:sp>
          <p:nvSpPr>
            <p:cNvPr id="21" name="空心弧 20"/>
            <p:cNvSpPr/>
            <p:nvPr/>
          </p:nvSpPr>
          <p:spPr>
            <a:xfrm>
              <a:off x="1413" y="4329"/>
              <a:ext cx="1231" cy="1189"/>
            </a:xfrm>
            <a:prstGeom prst="blockArc">
              <a:avLst>
                <a:gd name="adj1" fmla="val 10800000"/>
                <a:gd name="adj2" fmla="val 21536534"/>
                <a:gd name="adj3" fmla="val 10819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空心弧 21"/>
            <p:cNvSpPr/>
            <p:nvPr/>
          </p:nvSpPr>
          <p:spPr>
            <a:xfrm rot="10800000">
              <a:off x="1413" y="4371"/>
              <a:ext cx="1231" cy="1189"/>
            </a:xfrm>
            <a:prstGeom prst="blockArc">
              <a:avLst>
                <a:gd name="adj1" fmla="val 10800000"/>
                <a:gd name="adj2" fmla="val 21536534"/>
                <a:gd name="adj3" fmla="val 10819"/>
              </a:avLst>
            </a:prstGeom>
            <a:solidFill>
              <a:srgbClr val="D1FA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712" y="4533"/>
              <a:ext cx="633" cy="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altLang="zh-CN" sz="2800" b="1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2800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3005455" y="4995545"/>
            <a:ext cx="705294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谢大家招聘网打造刚需人才输送中心，开发技能型招聘市场。</a:t>
            </a:r>
            <a:endParaRPr lang="zh-CN" altLang="zh-CN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五边形 6"/>
          <p:cNvSpPr/>
          <p:nvPr/>
        </p:nvSpPr>
        <p:spPr>
          <a:xfrm>
            <a:off x="-9525" y="-29210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7255" y="184785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简历收益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39825" y="1223010"/>
            <a:ext cx="10142220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经过我们一年多的专业调研，发现技能型人才偏向喜欢到操作简单、便捷的平台上发布简历。但往往那些平台都是一些非专业的招聘网，这造成了人才和企业不能互通的局面。为打破这局面，考得过的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我要跳槽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做出了有自己特色的招聘网。       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b="1"/>
          </a:p>
        </p:txBody>
      </p:sp>
      <p:grpSp>
        <p:nvGrpSpPr>
          <p:cNvPr id="2" name="组合 1"/>
          <p:cNvGrpSpPr/>
          <p:nvPr/>
        </p:nvGrpSpPr>
        <p:grpSpPr>
          <a:xfrm>
            <a:off x="2122805" y="2527300"/>
            <a:ext cx="8042275" cy="3840480"/>
            <a:chOff x="2286" y="4260"/>
            <a:chExt cx="12665" cy="6048"/>
          </a:xfrm>
        </p:grpSpPr>
        <p:grpSp>
          <p:nvGrpSpPr>
            <p:cNvPr id="16" name="组合 15"/>
            <p:cNvGrpSpPr/>
            <p:nvPr/>
          </p:nvGrpSpPr>
          <p:grpSpPr>
            <a:xfrm>
              <a:off x="2377" y="4260"/>
              <a:ext cx="1238" cy="1093"/>
              <a:chOff x="2203" y="4434"/>
              <a:chExt cx="1463" cy="1292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2203" y="4434"/>
                <a:ext cx="1463" cy="1292"/>
                <a:chOff x="2872" y="4449"/>
                <a:chExt cx="1463" cy="1292"/>
              </a:xfrm>
            </p:grpSpPr>
            <p:sp>
              <p:nvSpPr>
                <p:cNvPr id="13" name="菱形 12"/>
                <p:cNvSpPr/>
                <p:nvPr/>
              </p:nvSpPr>
              <p:spPr>
                <a:xfrm>
                  <a:off x="3043" y="4449"/>
                  <a:ext cx="1292" cy="1292"/>
                </a:xfrm>
                <a:prstGeom prst="diamond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2" name="菱形 11"/>
                <p:cNvSpPr/>
                <p:nvPr/>
              </p:nvSpPr>
              <p:spPr>
                <a:xfrm>
                  <a:off x="2872" y="4449"/>
                  <a:ext cx="1292" cy="1292"/>
                </a:xfrm>
                <a:prstGeom prst="diamond">
                  <a:avLst/>
                </a:prstGeom>
                <a:solidFill>
                  <a:srgbClr val="D1FA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" name="文本框 14"/>
              <p:cNvSpPr txBox="1"/>
              <p:nvPr/>
            </p:nvSpPr>
            <p:spPr>
              <a:xfrm>
                <a:off x="2532" y="4648"/>
                <a:ext cx="633" cy="1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800" b="1">
                    <a:solidFill>
                      <a:srgbClr val="00B05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</a:t>
                </a:r>
                <a:endParaRPr lang="en-US" altLang="zh-CN" sz="2800" b="1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4158" y="4504"/>
              <a:ext cx="10383" cy="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与考得过相连接，就像学校推荐工作一样，学员非常放心。</a:t>
              </a:r>
              <a:endParaRPr lang="zh-CN" altLang="en-US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2333" y="5744"/>
              <a:ext cx="1288" cy="1138"/>
              <a:chOff x="2203" y="4434"/>
              <a:chExt cx="1463" cy="1292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2203" y="4434"/>
                <a:ext cx="1463" cy="1292"/>
                <a:chOff x="2872" y="4449"/>
                <a:chExt cx="1463" cy="1292"/>
              </a:xfrm>
            </p:grpSpPr>
            <p:sp>
              <p:nvSpPr>
                <p:cNvPr id="20" name="菱形 19"/>
                <p:cNvSpPr/>
                <p:nvPr/>
              </p:nvSpPr>
              <p:spPr>
                <a:xfrm>
                  <a:off x="3043" y="4449"/>
                  <a:ext cx="1292" cy="1292"/>
                </a:xfrm>
                <a:prstGeom prst="diamond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1" name="菱形 20"/>
                <p:cNvSpPr/>
                <p:nvPr/>
              </p:nvSpPr>
              <p:spPr>
                <a:xfrm>
                  <a:off x="2872" y="4449"/>
                  <a:ext cx="1292" cy="1292"/>
                </a:xfrm>
                <a:prstGeom prst="diamond">
                  <a:avLst/>
                </a:prstGeom>
                <a:solidFill>
                  <a:srgbClr val="D1FA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2" name="文本框 21"/>
              <p:cNvSpPr txBox="1"/>
              <p:nvPr/>
            </p:nvSpPr>
            <p:spPr>
              <a:xfrm>
                <a:off x="2532" y="4648"/>
                <a:ext cx="633" cy="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800" b="1">
                    <a:solidFill>
                      <a:srgbClr val="00B05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altLang="zh-CN" sz="2800" b="1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4158" y="6010"/>
              <a:ext cx="9775" cy="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手机就能填写、发送简历，操作简单方便。</a:t>
              </a:r>
              <a:endParaRPr lang="zh-CN" altLang="en-US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2286" y="7403"/>
              <a:ext cx="1341" cy="1185"/>
              <a:chOff x="2203" y="4434"/>
              <a:chExt cx="1463" cy="1292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2203" y="4434"/>
                <a:ext cx="1463" cy="1292"/>
                <a:chOff x="2872" y="4449"/>
                <a:chExt cx="1463" cy="1292"/>
              </a:xfrm>
            </p:grpSpPr>
            <p:sp>
              <p:nvSpPr>
                <p:cNvPr id="26" name="菱形 25"/>
                <p:cNvSpPr/>
                <p:nvPr/>
              </p:nvSpPr>
              <p:spPr>
                <a:xfrm>
                  <a:off x="3043" y="4449"/>
                  <a:ext cx="1292" cy="1292"/>
                </a:xfrm>
                <a:prstGeom prst="diamond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7" name="菱形 26"/>
                <p:cNvSpPr/>
                <p:nvPr/>
              </p:nvSpPr>
              <p:spPr>
                <a:xfrm>
                  <a:off x="2872" y="4449"/>
                  <a:ext cx="1292" cy="1292"/>
                </a:xfrm>
                <a:prstGeom prst="diamond">
                  <a:avLst/>
                </a:prstGeom>
                <a:solidFill>
                  <a:srgbClr val="D1FA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8" name="文本框 27"/>
              <p:cNvSpPr txBox="1"/>
              <p:nvPr/>
            </p:nvSpPr>
            <p:spPr>
              <a:xfrm>
                <a:off x="2532" y="4648"/>
                <a:ext cx="633" cy="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800" b="1">
                    <a:solidFill>
                      <a:srgbClr val="00B05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3</a:t>
                </a:r>
                <a:endParaRPr lang="en-US" altLang="zh-CN" sz="2800" b="1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4158" y="7692"/>
              <a:ext cx="10747" cy="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视频展示技能，让人才有多种展示技能的方式。</a:t>
              </a:r>
              <a:endParaRPr lang="zh-CN" altLang="en-US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2333" y="9124"/>
              <a:ext cx="1341" cy="1185"/>
              <a:chOff x="2203" y="4434"/>
              <a:chExt cx="1463" cy="1292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2203" y="4434"/>
                <a:ext cx="1463" cy="1292"/>
                <a:chOff x="2872" y="4449"/>
                <a:chExt cx="1463" cy="1292"/>
              </a:xfrm>
            </p:grpSpPr>
            <p:sp>
              <p:nvSpPr>
                <p:cNvPr id="32" name="菱形 31"/>
                <p:cNvSpPr/>
                <p:nvPr/>
              </p:nvSpPr>
              <p:spPr>
                <a:xfrm>
                  <a:off x="3043" y="4449"/>
                  <a:ext cx="1292" cy="1292"/>
                </a:xfrm>
                <a:prstGeom prst="diamond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3" name="菱形 32"/>
                <p:cNvSpPr/>
                <p:nvPr/>
              </p:nvSpPr>
              <p:spPr>
                <a:xfrm>
                  <a:off x="2872" y="4449"/>
                  <a:ext cx="1292" cy="1292"/>
                </a:xfrm>
                <a:prstGeom prst="diamond">
                  <a:avLst/>
                </a:prstGeom>
                <a:solidFill>
                  <a:srgbClr val="D1FA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4" name="文本框 33"/>
              <p:cNvSpPr txBox="1"/>
              <p:nvPr/>
            </p:nvSpPr>
            <p:spPr>
              <a:xfrm>
                <a:off x="2532" y="4648"/>
                <a:ext cx="633" cy="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2800" b="1">
                    <a:solidFill>
                      <a:srgbClr val="00B05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4</a:t>
                </a:r>
                <a:endParaRPr lang="en-US" altLang="zh-CN" sz="2800" b="1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4249" y="9414"/>
              <a:ext cx="10702" cy="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定时清理僵尸招聘信息，保持招聘网的鲜活度。</a:t>
              </a:r>
              <a:endParaRPr lang="zh-CN" altLang="en-US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AB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五边形 6"/>
          <p:cNvSpPr/>
          <p:nvPr/>
        </p:nvSpPr>
        <p:spPr>
          <a:xfrm>
            <a:off x="-9525" y="-29210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7255" y="184785"/>
            <a:ext cx="201993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简历收益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1650" y="2536190"/>
            <a:ext cx="6003925" cy="17564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我的跳槽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一方面解决了学员就业问题，一方面也能增加学校、机构的收益。有效地增加了学员的粘度，使学员与学校、企业之间更加紧密连接，提升了相互的信任度，促进了再次营销的机率。</a:t>
            </a:r>
            <a:r>
              <a:rPr lang="zh-CN" altLang="en-US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</a:t>
            </a:r>
            <a:endParaRPr lang="zh-CN" altLang="en-US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endParaRPr lang="zh-CN" altLang="en-US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</a:t>
            </a:r>
            <a:r>
              <a:rPr lang="zh-CN" altLang="en-US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不用做职介，就能收到职介的提成，何乐而不为呢？</a:t>
            </a:r>
            <a:endParaRPr lang="zh-CN" altLang="en-US" b="1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2" name="图片 11" descr="H:\摘苹果的人\4.png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505258" y="662305"/>
            <a:ext cx="5433695" cy="6201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839585" y="4817745"/>
            <a:ext cx="165671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复习资料收益</a:t>
            </a:r>
            <a:endParaRPr lang="zh-CN" altLang="zh-CN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14230" y="4817745"/>
            <a:ext cx="124587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网络收益</a:t>
            </a:r>
            <a:endParaRPr lang="zh-CN" altLang="zh-CN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992495" y="1207135"/>
            <a:ext cx="124587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广告收益</a:t>
            </a:r>
            <a:endParaRPr lang="zh-CN" altLang="zh-CN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535920" y="561975"/>
            <a:ext cx="124587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简历收益</a:t>
            </a:r>
            <a:endParaRPr lang="zh-CN" altLang="zh-CN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AB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56335"/>
            <a:ext cx="9144000" cy="1075055"/>
          </a:xfrm>
        </p:spPr>
        <p:txBody>
          <a:bodyPr/>
          <a:p>
            <a:r>
              <a:rPr lang="zh-CN" altLang="en-US" sz="5400" b="1">
                <a:latin typeface="微软雅黑" panose="020B0503020204020204" charset="-122"/>
                <a:ea typeface="微软雅黑" panose="020B0503020204020204" charset="-122"/>
              </a:rPr>
              <a:t>考得过的合作模式</a:t>
            </a:r>
            <a:endParaRPr lang="zh-CN" altLang="en-US" sz="5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05840" y="3029585"/>
            <a:ext cx="2405380" cy="2405380"/>
            <a:chOff x="1584" y="4771"/>
            <a:chExt cx="3788" cy="3788"/>
          </a:xfrm>
        </p:grpSpPr>
        <p:sp>
          <p:nvSpPr>
            <p:cNvPr id="4" name="泪滴形 3"/>
            <p:cNvSpPr/>
            <p:nvPr/>
          </p:nvSpPr>
          <p:spPr>
            <a:xfrm>
              <a:off x="1584" y="4771"/>
              <a:ext cx="3788" cy="3788"/>
            </a:xfrm>
            <a:prstGeom prst="teardrop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泪滴形 6"/>
            <p:cNvSpPr/>
            <p:nvPr/>
          </p:nvSpPr>
          <p:spPr>
            <a:xfrm flipH="1" flipV="1">
              <a:off x="1584" y="4771"/>
              <a:ext cx="3788" cy="3788"/>
            </a:xfrm>
            <a:prstGeom prst="teardrop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 flipH="1" flipV="1">
            <a:off x="4645025" y="3029585"/>
            <a:ext cx="2405380" cy="2405380"/>
            <a:chOff x="1584" y="4771"/>
            <a:chExt cx="3788" cy="3788"/>
          </a:xfrm>
        </p:grpSpPr>
        <p:sp>
          <p:nvSpPr>
            <p:cNvPr id="10" name="泪滴形 9"/>
            <p:cNvSpPr/>
            <p:nvPr/>
          </p:nvSpPr>
          <p:spPr>
            <a:xfrm>
              <a:off x="1584" y="4771"/>
              <a:ext cx="3788" cy="3788"/>
            </a:xfrm>
            <a:prstGeom prst="teardrop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泪滴形 10"/>
            <p:cNvSpPr/>
            <p:nvPr/>
          </p:nvSpPr>
          <p:spPr>
            <a:xfrm flipH="1" flipV="1">
              <a:off x="1584" y="4771"/>
              <a:ext cx="3788" cy="3788"/>
            </a:xfrm>
            <a:prstGeom prst="teardrop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448675" y="3029585"/>
            <a:ext cx="2405380" cy="2405380"/>
            <a:chOff x="1584" y="4771"/>
            <a:chExt cx="3788" cy="3788"/>
          </a:xfrm>
        </p:grpSpPr>
        <p:sp>
          <p:nvSpPr>
            <p:cNvPr id="13" name="泪滴形 12"/>
            <p:cNvSpPr/>
            <p:nvPr/>
          </p:nvSpPr>
          <p:spPr>
            <a:xfrm>
              <a:off x="1584" y="4771"/>
              <a:ext cx="3788" cy="3788"/>
            </a:xfrm>
            <a:prstGeom prst="teardrop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" name="泪滴形 13"/>
            <p:cNvSpPr/>
            <p:nvPr/>
          </p:nvSpPr>
          <p:spPr>
            <a:xfrm flipH="1" flipV="1">
              <a:off x="1584" y="4771"/>
              <a:ext cx="3788" cy="3788"/>
            </a:xfrm>
            <a:prstGeom prst="teardrop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139190" y="3744595"/>
            <a:ext cx="1968500" cy="97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考得过套餐合作模式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21275" y="3618230"/>
            <a:ext cx="1617980" cy="97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教育资源合作模式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914130" y="3744595"/>
            <a:ext cx="1633220" cy="97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无限量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0" y="2118360"/>
            <a:ext cx="12191365" cy="1321435"/>
          </a:xfrm>
          <a:prstGeom prst="rect">
            <a:avLst/>
          </a:prstGeom>
          <a:solidFill>
            <a:srgbClr val="D1F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23410" y="2162810"/>
            <a:ext cx="6122035" cy="1383665"/>
          </a:xfrm>
        </p:spPr>
        <p:txBody>
          <a:bodyPr>
            <a:normAutofit/>
          </a:bodyPr>
          <a:p>
            <a:r>
              <a:rPr lang="zh-CN" altLang="en-US" sz="4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考得过套餐合作模式</a:t>
            </a:r>
            <a:endParaRPr lang="zh-CN" altLang="en-US" sz="48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苹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61310" y="2378075"/>
            <a:ext cx="1562100" cy="9525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6540" y="203835"/>
            <a:ext cx="38347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考得过套餐合作模式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19555" y="1356995"/>
            <a:ext cx="996124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机构根据自己的需求购买合适的套餐。不同的套餐，功能权限不一样。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 descr="QQ截图201611211622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7850" y="2346325"/>
            <a:ext cx="1925955" cy="4149090"/>
          </a:xfrm>
          <a:prstGeom prst="rect">
            <a:avLst/>
          </a:prstGeom>
        </p:spPr>
      </p:pic>
      <p:pic>
        <p:nvPicPr>
          <p:cNvPr id="7" name="图片 6" descr="QQ截图201611211647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0345" y="2273300"/>
            <a:ext cx="1997710" cy="4222115"/>
          </a:xfrm>
          <a:prstGeom prst="rect">
            <a:avLst/>
          </a:prstGeom>
        </p:spPr>
      </p:pic>
      <p:pic>
        <p:nvPicPr>
          <p:cNvPr id="8" name="图片 7" descr="QQ截图201611211647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1730" y="2273300"/>
            <a:ext cx="1960880" cy="422211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圆角矩形 8"/>
          <p:cNvSpPr/>
          <p:nvPr/>
        </p:nvSpPr>
        <p:spPr>
          <a:xfrm>
            <a:off x="2295525" y="5210175"/>
            <a:ext cx="7949565" cy="558165"/>
          </a:xfrm>
          <a:prstGeom prst="roundRect">
            <a:avLst>
              <a:gd name="adj" fmla="val 18202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2284730" y="2552700"/>
            <a:ext cx="7949565" cy="2230755"/>
          </a:xfrm>
          <a:prstGeom prst="roundRect">
            <a:avLst>
              <a:gd name="adj" fmla="val 6404"/>
            </a:avLst>
          </a:prstGeom>
          <a:solidFill>
            <a:srgbClr val="D1F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6540" y="203835"/>
            <a:ext cx="38347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考得过套餐合作模式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68730" y="2573655"/>
            <a:ext cx="109347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优势：</a:t>
            </a:r>
            <a:endParaRPr lang="zh-CN" altLang="en-US" sz="2400" b="1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41145" y="1326515"/>
            <a:ext cx="937069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套餐合作模式适用于学校、机构、老师等等，已经从事线下教育多年，而且掌握教育行业各种资源。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52040" y="2486025"/>
            <a:ext cx="8693150" cy="2148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、机构能自己创建用户，用户管理亲自掌控。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、用户的足迹都详细地展示，还能一键导出。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清楚了解学生的学习情况，提升学生通过率。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、复习试题公开不公开自由选择，绝密资料留给自己的学员。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开发潜在客户，可以根据站内外视频搜索记录，了解客户具体的需求。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54760" y="5210175"/>
            <a:ext cx="1097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劣势：</a:t>
            </a:r>
            <a:endParaRPr lang="zh-CN" altLang="en-US" sz="2400" b="1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37765" y="5269230"/>
            <a:ext cx="601472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需投入成本，用户、试卷数量、视频空间有相应的限制。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AB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H:\摘苹果的人\一筐苹果.png一筐苹果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45415" y="2021523"/>
            <a:ext cx="1659255" cy="1779905"/>
          </a:xfrm>
          <a:prstGeom prst="rect">
            <a:avLst/>
          </a:prstGeom>
          <a:noFill/>
        </p:spPr>
      </p:pic>
      <p:sp>
        <p:nvSpPr>
          <p:cNvPr id="9" name="五边形 8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56540" y="203835"/>
            <a:ext cx="38347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考得过套餐合作模式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 descr="H:\摘苹果的人\一筐苹果.png一筐苹果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189480" y="2053908"/>
            <a:ext cx="1659255" cy="1779905"/>
          </a:xfrm>
          <a:prstGeom prst="rect">
            <a:avLst/>
          </a:prstGeom>
        </p:spPr>
      </p:pic>
      <p:pic>
        <p:nvPicPr>
          <p:cNvPr id="12" name="图片 11" descr="H:\摘苹果的人\一筐苹果.png一筐苹果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233545" y="2053908"/>
            <a:ext cx="1659255" cy="1779905"/>
          </a:xfrm>
          <a:prstGeom prst="rect">
            <a:avLst/>
          </a:prstGeom>
        </p:spPr>
      </p:pic>
      <p:pic>
        <p:nvPicPr>
          <p:cNvPr id="13" name="图片 12" descr="H:\摘苹果的人\一筐苹果.png一筐苹果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277610" y="2053908"/>
            <a:ext cx="1659255" cy="1779905"/>
          </a:xfrm>
          <a:prstGeom prst="rect">
            <a:avLst/>
          </a:prstGeom>
        </p:spPr>
      </p:pic>
      <p:sp>
        <p:nvSpPr>
          <p:cNvPr id="37" name="圆角矩形 36"/>
          <p:cNvSpPr/>
          <p:nvPr/>
        </p:nvSpPr>
        <p:spPr>
          <a:xfrm>
            <a:off x="466725" y="2984500"/>
            <a:ext cx="1012190" cy="58928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圆角矩形 37"/>
          <p:cNvSpPr/>
          <p:nvPr/>
        </p:nvSpPr>
        <p:spPr>
          <a:xfrm>
            <a:off x="2512695" y="2980055"/>
            <a:ext cx="1012190" cy="58928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4" name="图片 13" descr="H:\摘苹果的人\一筐苹果.png一筐苹果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321675" y="2053908"/>
            <a:ext cx="1659255" cy="1779905"/>
          </a:xfrm>
          <a:prstGeom prst="rect">
            <a:avLst/>
          </a:prstGeom>
        </p:spPr>
      </p:pic>
      <p:pic>
        <p:nvPicPr>
          <p:cNvPr id="16" name="图片 15" descr="H:\摘苹果的人\一筐苹果.png一筐苹果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0365740" y="2053908"/>
            <a:ext cx="1659255" cy="177990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13055" y="2968625"/>
            <a:ext cx="132397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公开销售试卷分成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6633845" y="2980055"/>
            <a:ext cx="1012190" cy="58928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357120" y="2945130"/>
            <a:ext cx="132397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公开销售视频分成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445250" y="2949575"/>
            <a:ext cx="132397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广告收益分成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8577580" y="2947670"/>
            <a:ext cx="1148080" cy="58928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4578985" y="2980055"/>
            <a:ext cx="1012190" cy="58928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422775" y="2945130"/>
            <a:ext cx="132397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下线购买试卷分成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10744200" y="2893695"/>
            <a:ext cx="1012190" cy="821055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406130" y="2945130"/>
            <a:ext cx="1490980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学生简历被购买分成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614660" y="2853055"/>
            <a:ext cx="124396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学生购买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直播课程分成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下箭头 23"/>
          <p:cNvSpPr/>
          <p:nvPr/>
        </p:nvSpPr>
        <p:spPr>
          <a:xfrm>
            <a:off x="702310" y="3946525"/>
            <a:ext cx="544830" cy="63373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00660" y="4608830"/>
            <a:ext cx="1548765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交易手续费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10%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合作者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60%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考得过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30%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下箭头 25"/>
          <p:cNvSpPr/>
          <p:nvPr/>
        </p:nvSpPr>
        <p:spPr>
          <a:xfrm>
            <a:off x="2746375" y="3946525"/>
            <a:ext cx="544830" cy="63373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2244725" y="4608830"/>
            <a:ext cx="1548765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交易手续费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10%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合作者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60%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考得过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30%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下箭头 27"/>
          <p:cNvSpPr/>
          <p:nvPr/>
        </p:nvSpPr>
        <p:spPr>
          <a:xfrm>
            <a:off x="4812030" y="3946525"/>
            <a:ext cx="544830" cy="63373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422775" y="4608830"/>
            <a:ext cx="1548765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合作者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100%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下箭头 29"/>
          <p:cNvSpPr/>
          <p:nvPr/>
        </p:nvSpPr>
        <p:spPr>
          <a:xfrm>
            <a:off x="6834505" y="3946525"/>
            <a:ext cx="544830" cy="63373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下箭头 31"/>
          <p:cNvSpPr/>
          <p:nvPr/>
        </p:nvSpPr>
        <p:spPr>
          <a:xfrm>
            <a:off x="8879205" y="3946525"/>
            <a:ext cx="544830" cy="63373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8577580" y="4608830"/>
            <a:ext cx="1548765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合作者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20%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下箭头 33"/>
          <p:cNvSpPr/>
          <p:nvPr/>
        </p:nvSpPr>
        <p:spPr>
          <a:xfrm>
            <a:off x="10963910" y="3946525"/>
            <a:ext cx="544830" cy="63373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0476230" y="4608830"/>
            <a:ext cx="1548765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合作者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4%~6%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522085" y="4608830"/>
            <a:ext cx="1548765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合作者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100%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73760" y="1353820"/>
            <a:ext cx="40690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考得过套餐合作模式的具体收益如下：</a:t>
            </a:r>
            <a:endParaRPr lang="zh-CN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0" y="2118360"/>
            <a:ext cx="12191365" cy="1321435"/>
          </a:xfrm>
          <a:prstGeom prst="rect">
            <a:avLst/>
          </a:prstGeom>
          <a:solidFill>
            <a:srgbClr val="D1F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23410" y="2162810"/>
            <a:ext cx="6122035" cy="1383665"/>
          </a:xfrm>
        </p:spPr>
        <p:txBody>
          <a:bodyPr>
            <a:normAutofit/>
          </a:bodyPr>
          <a:p>
            <a:r>
              <a:rPr lang="zh-CN" altLang="en-US" sz="4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教育资源合作模式</a:t>
            </a:r>
            <a:endParaRPr lang="zh-CN" altLang="en-US" sz="48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苹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61310" y="2378075"/>
            <a:ext cx="1562100" cy="952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60065" y="343535"/>
            <a:ext cx="6122035" cy="1383665"/>
          </a:xfrm>
        </p:spPr>
        <p:txBody>
          <a:bodyPr>
            <a:normAutofit fontScale="90000"/>
          </a:bodyPr>
          <a:p>
            <a:r>
              <a:rPr lang="zh-CN" altLang="en-US" sz="4800" b="1">
                <a:latin typeface="微软雅黑" panose="020B0503020204020204" charset="-122"/>
                <a:ea typeface="微软雅黑" panose="020B0503020204020204" charset="-122"/>
              </a:rPr>
              <a:t>考得过的四大盈利渠道</a:t>
            </a:r>
            <a:endParaRPr lang="zh-CN" altLang="en-US" sz="4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74300" y="1560830"/>
            <a:ext cx="5212606" cy="5024120"/>
            <a:chOff x="5637" y="1522"/>
            <a:chExt cx="8527" cy="8899"/>
          </a:xfrm>
        </p:grpSpPr>
        <p:pic>
          <p:nvPicPr>
            <p:cNvPr id="6" name="图片 5" descr="树干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576" y="1522"/>
              <a:ext cx="6392" cy="8899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10368" y="6250"/>
              <a:ext cx="779" cy="164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p>
              <a:pPr algn="dist">
                <a:lnSpc>
                  <a:spcPct val="100000"/>
                </a:lnSpc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考得过</a:t>
              </a:r>
              <a:endPara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637" y="2988"/>
              <a:ext cx="1940" cy="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b="1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广告收益</a:t>
              </a:r>
              <a:endParaRPr lang="zh-CN" altLang="en-US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2192" y="1522"/>
              <a:ext cx="1972" cy="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b="1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简历收益</a:t>
              </a:r>
              <a:endParaRPr lang="zh-CN" altLang="en-US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114" y="6732"/>
              <a:ext cx="2909" cy="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b="1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复习资料收益</a:t>
              </a:r>
              <a:endParaRPr lang="zh-CN" altLang="en-US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1746" y="4875"/>
              <a:ext cx="1956" cy="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b="1">
                  <a:solidFill>
                    <a:srgbClr val="00B050"/>
                  </a:solidFill>
                  <a:latin typeface="微软雅黑" panose="020B0503020204020204" charset="-122"/>
                  <a:ea typeface="微软雅黑" panose="020B0503020204020204" charset="-122"/>
                </a:rPr>
                <a:t>视频收益</a:t>
              </a:r>
              <a:endParaRPr lang="zh-CN" altLang="en-US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6540" y="203835"/>
            <a:ext cx="38347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教育资源合作模式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19555" y="1356995"/>
            <a:ext cx="996124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合作者可以使用向考得过申请免费账号，上传自己的复习资料。复习资料可自由定价。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QQ截图201611241621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0350" y="2116455"/>
            <a:ext cx="2058670" cy="4559935"/>
          </a:xfrm>
          <a:prstGeom prst="rect">
            <a:avLst/>
          </a:prstGeom>
        </p:spPr>
      </p:pic>
      <p:pic>
        <p:nvPicPr>
          <p:cNvPr id="9" name="图片 8" descr="QQ截图201611241625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530" y="2116455"/>
            <a:ext cx="3047365" cy="455993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6540" y="203835"/>
            <a:ext cx="38347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教育资源合作模式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19555" y="1356995"/>
            <a:ext cx="996124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免费用户的功能主要是试卷管理，合作者可以上传试卷后自定价格。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QQ截图201611241633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7715" y="2306320"/>
            <a:ext cx="1933575" cy="3763010"/>
          </a:xfrm>
          <a:prstGeom prst="rect">
            <a:avLst/>
          </a:prstGeom>
        </p:spPr>
      </p:pic>
      <p:pic>
        <p:nvPicPr>
          <p:cNvPr id="7" name="图片 6" descr="H:\摘苹果的人\QQ截图20161124180436.jpgQQ截图2016112418043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34640" y="2402840"/>
            <a:ext cx="8646160" cy="573405"/>
          </a:xfrm>
          <a:prstGeom prst="rect">
            <a:avLst/>
          </a:prstGeom>
        </p:spPr>
      </p:pic>
      <p:pic>
        <p:nvPicPr>
          <p:cNvPr id="10" name="图片 9" descr="QQ截图20161124171500"/>
          <p:cNvPicPr>
            <a:picLocks noChangeAspect="1"/>
          </p:cNvPicPr>
          <p:nvPr/>
        </p:nvPicPr>
        <p:blipFill>
          <a:blip r:embed="rId3"/>
          <a:srcRect t="84873"/>
          <a:stretch>
            <a:fillRect/>
          </a:stretch>
        </p:blipFill>
        <p:spPr>
          <a:xfrm>
            <a:off x="4670425" y="3975100"/>
            <a:ext cx="4481830" cy="100457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658360" y="4630420"/>
            <a:ext cx="4493895" cy="42291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1745615" y="2750820"/>
            <a:ext cx="1957705" cy="70104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772785" y="2795270"/>
            <a:ext cx="1356995" cy="184658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6540" y="203835"/>
            <a:ext cx="38347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教育资源合作模式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19555" y="1356995"/>
            <a:ext cx="996124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试卷上传成功后，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通过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审核后就能在学员界面中显示。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QQ截图201611241715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58690" y="2085975"/>
            <a:ext cx="3066415" cy="45434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660265" y="6332855"/>
            <a:ext cx="3292475" cy="36703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6540" y="203835"/>
            <a:ext cx="38347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教育资源合作模式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19555" y="1356995"/>
            <a:ext cx="996124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合作者可以通过后台交易记录，查看销售情况，具体的收益。</a:t>
            </a:r>
            <a:endParaRPr lang="en-US" altLang="zh-CN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QQ截图2016112417085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2383155"/>
            <a:ext cx="10058400" cy="356997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圆角矩形 8"/>
          <p:cNvSpPr/>
          <p:nvPr/>
        </p:nvSpPr>
        <p:spPr>
          <a:xfrm>
            <a:off x="2284730" y="4707255"/>
            <a:ext cx="7949565" cy="558165"/>
          </a:xfrm>
          <a:prstGeom prst="roundRect">
            <a:avLst>
              <a:gd name="adj" fmla="val 18202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2284730" y="2552700"/>
            <a:ext cx="7949565" cy="1259840"/>
          </a:xfrm>
          <a:prstGeom prst="roundRect">
            <a:avLst>
              <a:gd name="adj" fmla="val 6404"/>
            </a:avLst>
          </a:prstGeom>
          <a:solidFill>
            <a:srgbClr val="D1F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65760" y="203835"/>
            <a:ext cx="308038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教育资源合作模式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68730" y="2573655"/>
            <a:ext cx="109347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优势：</a:t>
            </a:r>
            <a:endParaRPr lang="zh-CN" altLang="en-US" sz="2400" b="1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41145" y="1326515"/>
            <a:ext cx="937069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教育资源合作模式适用于复习资料提供者，如老师、技师、学习高手、状元等等，有多年的教学经验积累，能提供优质复习资料。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52040" y="2486025"/>
            <a:ext cx="8693150" cy="1325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、无成本投入。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、复习资料上传自定义价格。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、一次上传，持续收益。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43965" y="4707255"/>
            <a:ext cx="1097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劣势：</a:t>
            </a:r>
            <a:endParaRPr lang="zh-CN" altLang="en-US" sz="2400" b="1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26970" y="4766310"/>
            <a:ext cx="733806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复习资料必须公开。只有试卷管理功能。其他考得过后台功能没有。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AB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2" name="图片 11" descr="一筐苹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42560" y="2280920"/>
            <a:ext cx="1706245" cy="1831340"/>
          </a:xfrm>
          <a:prstGeom prst="rect">
            <a:avLst/>
          </a:prstGeom>
        </p:spPr>
      </p:pic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6540" y="203835"/>
            <a:ext cx="38347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教育资源合作模式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51865" y="1342390"/>
            <a:ext cx="38404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教育资源合作模式的具体收益如下：</a:t>
            </a:r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5622925" y="3261995"/>
            <a:ext cx="1012190" cy="58928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469255" y="3246120"/>
            <a:ext cx="132397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试卷销售分成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下箭头 23"/>
          <p:cNvSpPr/>
          <p:nvPr/>
        </p:nvSpPr>
        <p:spPr>
          <a:xfrm>
            <a:off x="5858510" y="4224020"/>
            <a:ext cx="544830" cy="63373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354320" y="4791075"/>
            <a:ext cx="1548765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交易手续费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10%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合作者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30%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考得过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60%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0" y="2118360"/>
            <a:ext cx="12191365" cy="1321435"/>
          </a:xfrm>
          <a:prstGeom prst="rect">
            <a:avLst/>
          </a:prstGeom>
          <a:solidFill>
            <a:srgbClr val="D1F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23410" y="2162810"/>
            <a:ext cx="6122035" cy="1383665"/>
          </a:xfrm>
        </p:spPr>
        <p:txBody>
          <a:bodyPr>
            <a:normAutofit/>
          </a:bodyPr>
          <a:p>
            <a:r>
              <a:rPr lang="zh-CN" altLang="en-US" sz="4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无限量合作模式</a:t>
            </a:r>
            <a:endParaRPr lang="zh-CN" altLang="en-US" sz="48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苹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61310" y="2378075"/>
            <a:ext cx="1562100" cy="9525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54965" y="203835"/>
            <a:ext cx="308038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无限量合作模式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74165" y="1307465"/>
            <a:ext cx="937069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无限量合作模式，是需要与考得过平台共同协商制定功能权限、销售价格、使用限期等等，双方签订合作协议。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50" name=" 2050"/>
          <p:cNvSpPr/>
          <p:nvPr/>
        </p:nvSpPr>
        <p:spPr bwMode="auto">
          <a:xfrm>
            <a:off x="4255135" y="2528570"/>
            <a:ext cx="3681730" cy="368173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圆角矩形 8"/>
          <p:cNvSpPr/>
          <p:nvPr/>
        </p:nvSpPr>
        <p:spPr>
          <a:xfrm>
            <a:off x="2284730" y="4707255"/>
            <a:ext cx="7949565" cy="1773555"/>
          </a:xfrm>
          <a:prstGeom prst="roundRect">
            <a:avLst>
              <a:gd name="adj" fmla="val 18202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2284730" y="2552700"/>
            <a:ext cx="7949565" cy="1732915"/>
          </a:xfrm>
          <a:prstGeom prst="roundRect">
            <a:avLst>
              <a:gd name="adj" fmla="val 6404"/>
            </a:avLst>
          </a:prstGeom>
          <a:solidFill>
            <a:srgbClr val="D1F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54965" y="203835"/>
            <a:ext cx="308038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无限量合作模式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68730" y="2573655"/>
            <a:ext cx="109347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优势：</a:t>
            </a:r>
            <a:endParaRPr lang="zh-CN" altLang="en-US" sz="2400" b="1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74165" y="1323340"/>
            <a:ext cx="937069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无限量合作模式适用于学校、鉴定中心、老师、大型培训机构、创业者等等，既有复习资料又有生源的，想改变从前的纸质复习模式、集体培训模式。</a:t>
            </a:r>
            <a:endParaRPr lang="en-US" altLang="zh-CN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52040" y="2486025"/>
            <a:ext cx="7786370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、没有成本投入。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、学员数量、模拟试卷数量、视频空间不受限制。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、可管理学员学习情况。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、学员网络搜索记录可下载。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43965" y="4707255"/>
            <a:ext cx="1097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劣势：</a:t>
            </a:r>
            <a:endParaRPr lang="zh-CN" altLang="en-US" sz="2400" b="1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26970" y="4766310"/>
            <a:ext cx="7338060" cy="20116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、复习资料、视频课程必须公开。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、复习资料、视频课程必须定价，售价等与考得过平台协商制定。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、无广告设置、短信通知功能。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6540" y="203835"/>
            <a:ext cx="38347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无限量合作模式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56335" y="1404620"/>
            <a:ext cx="9911080" cy="31280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r>
              <a:rPr lang="zh-CN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一家大型的技能培训机构，平均一个月培训人数达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1000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以上。以前发纸质资料给学员，大约成本费用是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80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元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人，而且通过率一直都上不去。现在与考得过达成无限量合作模式，帮学员免费注册账号，学员统一在考得过平台上购买试卷。试卷定价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元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~50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元一套，</a:t>
            </a:r>
            <a:r>
              <a:rPr lang="zh-CN" altLang="en-US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学生觉得方便又实惠，都愿意购买。</a:t>
            </a:r>
            <a:endParaRPr lang="zh-CN" altLang="en-US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网络课程学习辅助了白天不能到机构参加培训的学员，机构老师把视频按教学章节上传到考得过平台上，让没有来上课的，或者上课时不专心的同学再学习的机会。网络课程我们也设置适当的收费，</a:t>
            </a:r>
            <a:r>
              <a:rPr lang="zh-CN" altLang="en-US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学员都觉得方便、人性化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r>
              <a:rPr lang="zh-CN" altLang="en-US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使用一个月后，通过率明显提高，而且机构的成本大大降下来，额外收入也增加了。</a:t>
            </a:r>
            <a:endParaRPr lang="zh-CN" altLang="en-US" b="1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r>
              <a:rPr lang="zh-CN" altLang="en-US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使用半年后，业务明显提升，很多都是老客户介绍过来，或者老客户再培训其他课程的。</a:t>
            </a:r>
            <a:endParaRPr lang="zh-CN" altLang="en-US" b="1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0" y="1307465"/>
            <a:ext cx="12191365" cy="1321435"/>
          </a:xfrm>
          <a:prstGeom prst="rect">
            <a:avLst/>
          </a:prstGeom>
          <a:solidFill>
            <a:srgbClr val="D1FA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苹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61310" y="1567180"/>
            <a:ext cx="1562100" cy="952500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423410" y="1351915"/>
            <a:ext cx="6122035" cy="1383665"/>
          </a:xfrm>
        </p:spPr>
        <p:txBody>
          <a:bodyPr>
            <a:normAutofit fontScale="90000"/>
          </a:bodyPr>
          <a:p>
            <a:r>
              <a:rPr lang="zh-CN" altLang="en-US" sz="4800" b="1">
                <a:latin typeface="微软雅黑" panose="020B0503020204020204" charset="-122"/>
                <a:ea typeface="微软雅黑" panose="020B0503020204020204" charset="-122"/>
              </a:rPr>
              <a:t>考得过的复习资料收益</a:t>
            </a:r>
            <a:endParaRPr lang="zh-CN" altLang="en-US" sz="4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44825" y="3419475"/>
            <a:ext cx="658177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</a:rPr>
              <a:t>         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你的复习资料上传到考得过，可以销售给本机构的学员，也可以公开销售给整个使用考得过平台的学员。即你上传的资料，考得过帮你卖！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AB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2" name="图片 11" descr="一筐苹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1880" y="2326005"/>
            <a:ext cx="1706245" cy="1831340"/>
          </a:xfrm>
          <a:prstGeom prst="rect">
            <a:avLst/>
          </a:prstGeom>
        </p:spPr>
      </p:pic>
      <p:sp>
        <p:nvSpPr>
          <p:cNvPr id="15" name="五边形 14"/>
          <p:cNvSpPr/>
          <p:nvPr/>
        </p:nvSpPr>
        <p:spPr>
          <a:xfrm>
            <a:off x="1270" y="-9525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6540" y="203835"/>
            <a:ext cx="38347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无限量合作模式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196340" y="1464945"/>
            <a:ext cx="36118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无限量合作模式的具体收益如下：</a:t>
            </a:r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2657475" y="3112770"/>
            <a:ext cx="1134745" cy="945515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533015" y="3112770"/>
            <a:ext cx="132397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考得过平台销售所得分成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下箭头 23"/>
          <p:cNvSpPr/>
          <p:nvPr/>
        </p:nvSpPr>
        <p:spPr>
          <a:xfrm>
            <a:off x="2957830" y="4344670"/>
            <a:ext cx="544830" cy="63373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453640" y="4836160"/>
            <a:ext cx="1548765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交易手续费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10%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合作者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45%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考得过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45%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图片 13" descr="H:\摘苹果的人\一筐苹果.png一筐苹果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332730" y="2377123"/>
            <a:ext cx="1659255" cy="1779905"/>
          </a:xfrm>
          <a:prstGeom prst="rect">
            <a:avLst/>
          </a:prstGeom>
        </p:spPr>
      </p:pic>
      <p:pic>
        <p:nvPicPr>
          <p:cNvPr id="16" name="图片 15" descr="H:\摘苹果的人\一筐苹果.png一筐苹果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166100" y="2309813"/>
            <a:ext cx="1659255" cy="1779905"/>
          </a:xfrm>
          <a:prstGeom prst="rect">
            <a:avLst/>
          </a:prstGeom>
        </p:spPr>
      </p:pic>
      <p:sp>
        <p:nvSpPr>
          <p:cNvPr id="42" name="圆角矩形 41"/>
          <p:cNvSpPr/>
          <p:nvPr/>
        </p:nvSpPr>
        <p:spPr>
          <a:xfrm>
            <a:off x="5588635" y="3270885"/>
            <a:ext cx="1148080" cy="58928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圆角矩形 42"/>
          <p:cNvSpPr/>
          <p:nvPr/>
        </p:nvSpPr>
        <p:spPr>
          <a:xfrm>
            <a:off x="8544560" y="3201035"/>
            <a:ext cx="1012190" cy="80391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5417185" y="3268345"/>
            <a:ext cx="1490980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学生简历被购买分成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418195" y="3142615"/>
            <a:ext cx="127952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学生购买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直播课程分成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下箭头 31"/>
          <p:cNvSpPr/>
          <p:nvPr/>
        </p:nvSpPr>
        <p:spPr>
          <a:xfrm>
            <a:off x="5890260" y="4269740"/>
            <a:ext cx="544830" cy="63373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699125" y="4836160"/>
            <a:ext cx="1548765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合作者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20%</a:t>
            </a:r>
            <a:endParaRPr lang="en-US" altLang="zh-CN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下箭头 33"/>
          <p:cNvSpPr/>
          <p:nvPr/>
        </p:nvSpPr>
        <p:spPr>
          <a:xfrm>
            <a:off x="8764270" y="4202430"/>
            <a:ext cx="544830" cy="63373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8276590" y="4864735"/>
            <a:ext cx="1548765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50000"/>
              </a:lnSpc>
            </a:pP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合作者</a:t>
            </a:r>
            <a:r>
              <a:rPr lang="en-US" altLang="zh-CN" sz="1400" b="1">
                <a:latin typeface="微软雅黑" panose="020B0503020204020204" charset="-122"/>
                <a:ea typeface="微软雅黑" panose="020B0503020204020204" charset="-122"/>
              </a:rPr>
              <a:t>4%~6%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AB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4" name="图片 3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90195" y="-31750"/>
            <a:ext cx="6064885" cy="6922135"/>
          </a:xfrm>
          <a:prstGeom prst="rect">
            <a:avLst/>
          </a:prstGeom>
        </p:spPr>
      </p:pic>
      <p:pic>
        <p:nvPicPr>
          <p:cNvPr id="5" name="图片 4" descr="考得过金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1460" y="296545"/>
            <a:ext cx="1289050" cy="1289050"/>
          </a:xfrm>
          <a:prstGeom prst="rect">
            <a:avLst/>
          </a:prstGeom>
        </p:spPr>
      </p:pic>
      <p:pic>
        <p:nvPicPr>
          <p:cNvPr id="14" name="图片 13" descr="一筐苹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7440" y="4415790"/>
            <a:ext cx="1419225" cy="152273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250305" y="2260600"/>
            <a:ext cx="497205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考得过更多的盈利模式等着你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 descr="一筐苹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0355" y="4709160"/>
            <a:ext cx="1419225" cy="15227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256780" y="3295650"/>
            <a:ext cx="2959100" cy="6788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>
                <a:latin typeface="微软雅黑" panose="020B0503020204020204" charset="-122"/>
                <a:ea typeface="微软雅黑" panose="020B0503020204020204" charset="-122"/>
              </a:rPr>
              <a:t>马上行动吧！</a:t>
            </a:r>
            <a:endParaRPr lang="zh-CN" altLang="en-US" sz="36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一筐苹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215" y="5367655"/>
            <a:ext cx="1419225" cy="1522730"/>
          </a:xfrm>
          <a:prstGeom prst="rect">
            <a:avLst/>
          </a:prstGeom>
        </p:spPr>
      </p:pic>
      <p:pic>
        <p:nvPicPr>
          <p:cNvPr id="10" name="图片 9" descr="一筐苹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450" y="4905375"/>
            <a:ext cx="1419225" cy="1522730"/>
          </a:xfrm>
          <a:prstGeom prst="rect">
            <a:avLst/>
          </a:prstGeom>
        </p:spPr>
      </p:pic>
      <p:pic>
        <p:nvPicPr>
          <p:cNvPr id="9" name="图片 8" descr="一筐苹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470" y="5367655"/>
            <a:ext cx="1419225" cy="1522730"/>
          </a:xfrm>
          <a:prstGeom prst="rect">
            <a:avLst/>
          </a:prstGeom>
        </p:spPr>
      </p:pic>
      <p:pic>
        <p:nvPicPr>
          <p:cNvPr id="11" name="图片 10" descr="一筐苹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555" y="5367655"/>
            <a:ext cx="1419225" cy="15227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五边形 6"/>
          <p:cNvSpPr/>
          <p:nvPr/>
        </p:nvSpPr>
        <p:spPr>
          <a:xfrm>
            <a:off x="-9525" y="-29210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7255" y="184785"/>
            <a:ext cx="25196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复习资料收益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42035" y="1062355"/>
            <a:ext cx="9942195" cy="1325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复习资料收益是考得过中最直接快速的盈利渠道。考得过现在每天登录流量达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万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到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万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左右。目前一家小型培训机构利用复习资料收益渠道，每天的营业额达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1000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元左右，一个月就能盈利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万，一年就是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36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万。如果是大型机构，试题量丰富、售价较高的，年收入会是过百万的。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3" name="图片 12" descr="QQ截图201611172213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58870" y="2717165"/>
            <a:ext cx="4708525" cy="352615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351655" y="3531235"/>
            <a:ext cx="1167765" cy="3378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五边形 6"/>
          <p:cNvSpPr/>
          <p:nvPr/>
        </p:nvSpPr>
        <p:spPr>
          <a:xfrm>
            <a:off x="-9525" y="-29210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7255" y="184785"/>
            <a:ext cx="269811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复习资料收益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42035" y="1326515"/>
            <a:ext cx="994219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机构在后台相应的试卷设置售价，则学生使用端口中的试卷标题会是红色的，也注明价格。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QQ截图201611172231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80945" y="2332355"/>
            <a:ext cx="6904990" cy="485775"/>
          </a:xfrm>
          <a:prstGeom prst="rect">
            <a:avLst/>
          </a:prstGeom>
        </p:spPr>
      </p:pic>
      <p:pic>
        <p:nvPicPr>
          <p:cNvPr id="3" name="图片 2" descr="QQ截图20161117223123"/>
          <p:cNvPicPr>
            <a:picLocks noChangeAspect="1"/>
          </p:cNvPicPr>
          <p:nvPr/>
        </p:nvPicPr>
        <p:blipFill>
          <a:blip r:embed="rId2"/>
          <a:srcRect b="37888"/>
          <a:stretch>
            <a:fillRect/>
          </a:stretch>
        </p:blipFill>
        <p:spPr>
          <a:xfrm>
            <a:off x="2178685" y="3225800"/>
            <a:ext cx="3660775" cy="3158490"/>
          </a:xfrm>
          <a:prstGeom prst="rect">
            <a:avLst/>
          </a:prstGeom>
        </p:spPr>
      </p:pic>
      <p:pic>
        <p:nvPicPr>
          <p:cNvPr id="4" name="图片 3" descr="QQ截图20161117223205"/>
          <p:cNvPicPr>
            <a:picLocks noChangeAspect="1"/>
          </p:cNvPicPr>
          <p:nvPr/>
        </p:nvPicPr>
        <p:blipFill>
          <a:blip r:embed="rId3"/>
          <a:srcRect b="31974"/>
          <a:stretch>
            <a:fillRect/>
          </a:stretch>
        </p:blipFill>
        <p:spPr>
          <a:xfrm>
            <a:off x="6390005" y="3225800"/>
            <a:ext cx="3317240" cy="31521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61540" y="5777865"/>
            <a:ext cx="3571875" cy="6661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764270" y="2303780"/>
            <a:ext cx="627380" cy="521335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五边形 6"/>
          <p:cNvSpPr/>
          <p:nvPr/>
        </p:nvSpPr>
        <p:spPr>
          <a:xfrm>
            <a:off x="-9525" y="-29210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7255" y="184785"/>
            <a:ext cx="239776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复习资料收益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6155" y="1305560"/>
            <a:ext cx="994219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学员点击购买后，进入支付页面，手机支付即可完成交易。在线交易会产生</a:t>
            </a:r>
            <a:r>
              <a:rPr lang="en-US" altLang="zh-CN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10%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的手续费。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2238" name="图片 61"/>
          <p:cNvPicPr>
            <a:picLocks noChangeAspect="1"/>
          </p:cNvPicPr>
          <p:nvPr/>
        </p:nvPicPr>
        <p:blipFill>
          <a:blip r:embed="rId1"/>
          <a:srcRect l="5217" t="3337" r="5817" b="4237"/>
          <a:stretch>
            <a:fillRect/>
          </a:stretch>
        </p:blipFill>
        <p:spPr>
          <a:xfrm>
            <a:off x="4884420" y="2002155"/>
            <a:ext cx="2146300" cy="42011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QQ截图201611172232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300" y="2501900"/>
            <a:ext cx="1759585" cy="31572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五边形 6"/>
          <p:cNvSpPr/>
          <p:nvPr/>
        </p:nvSpPr>
        <p:spPr>
          <a:xfrm>
            <a:off x="-9525" y="-29210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7255" y="184785"/>
            <a:ext cx="271970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复习资料收益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75080" y="1156335"/>
            <a:ext cx="9944100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学员购买成功后，试卷会转为绿色。机构也可以使用后台帮学员购买。这种方式只能对自己创建账号的学员。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QQ截图20161118064834"/>
          <p:cNvPicPr>
            <a:picLocks noChangeAspect="1"/>
          </p:cNvPicPr>
          <p:nvPr/>
        </p:nvPicPr>
        <p:blipFill>
          <a:blip r:embed="rId1"/>
          <a:srcRect t="489" b="39397"/>
          <a:stretch>
            <a:fillRect/>
          </a:stretch>
        </p:blipFill>
        <p:spPr>
          <a:xfrm>
            <a:off x="8590280" y="3037840"/>
            <a:ext cx="3042285" cy="2447290"/>
          </a:xfrm>
          <a:prstGeom prst="rect">
            <a:avLst/>
          </a:prstGeom>
        </p:spPr>
      </p:pic>
      <p:pic>
        <p:nvPicPr>
          <p:cNvPr id="5" name="图片 4" descr="QQ截图201611180646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440" y="2025015"/>
            <a:ext cx="7656830" cy="762000"/>
          </a:xfrm>
          <a:prstGeom prst="rect">
            <a:avLst/>
          </a:prstGeom>
        </p:spPr>
      </p:pic>
      <p:pic>
        <p:nvPicPr>
          <p:cNvPr id="6" name="图片 5" descr="QQ截图201611180647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870" y="3037840"/>
            <a:ext cx="7137400" cy="3575685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>
            <a:off x="6090285" y="2766695"/>
            <a:ext cx="48260" cy="647065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6080760" y="3587750"/>
            <a:ext cx="2499995" cy="150558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800725" y="2467610"/>
            <a:ext cx="714375" cy="30924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AB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五边形 6"/>
          <p:cNvSpPr/>
          <p:nvPr/>
        </p:nvSpPr>
        <p:spPr>
          <a:xfrm>
            <a:off x="-9525" y="-29210"/>
            <a:ext cx="4090035" cy="975995"/>
          </a:xfrm>
          <a:prstGeom prst="homePlat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97255" y="184785"/>
            <a:ext cx="259778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复习资料收益</a:t>
            </a:r>
            <a:endParaRPr lang="zh-CN" altLang="zh-CN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广告收益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22210" y="733425"/>
            <a:ext cx="4973955" cy="62979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98830" y="2149475"/>
            <a:ext cx="6477635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复习资料收益是机构最直接快速的盈利渠道。只需注册账号销售给学员，马上达到资金回笼的效果。资料放在公共平台上销售，你就在不知不觉间攒钱。为什么现在这么多的考试练习平台？原因就是一次性上传试卷，可以持续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收益一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年以上。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7890" y="3491230"/>
            <a:ext cx="616648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考得过让你不花一分钱请开发人员，不花一分钱租用网络服务器，就能实现考试练习平台的盈利模式。</a:t>
            </a:r>
            <a:endParaRPr lang="zh-CN" altLang="en-US" b="1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807960" y="4390390"/>
            <a:ext cx="173545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复习资料收益</a:t>
            </a:r>
            <a:endParaRPr lang="zh-CN" altLang="en-US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3753</Words>
  <Application>WPS 演示</Application>
  <PresentationFormat>宽屏</PresentationFormat>
  <Paragraphs>331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48" baseType="lpstr">
      <vt:lpstr>Arial</vt:lpstr>
      <vt:lpstr>宋体</vt:lpstr>
      <vt:lpstr>Wingdings</vt:lpstr>
      <vt:lpstr>微软雅黑</vt:lpstr>
      <vt:lpstr>Calibri</vt:lpstr>
      <vt:lpstr>Calibri Light</vt:lpstr>
      <vt:lpstr>Office 主题</vt:lpstr>
      <vt:lpstr>谁是摘苹果的人</vt:lpstr>
      <vt:lpstr>PowerPoint 演示文稿</vt:lpstr>
      <vt:lpstr>考得过的四大盈利渠道</vt:lpstr>
      <vt:lpstr>考得过的复习资料收益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考得过的视频收益</vt:lpstr>
      <vt:lpstr>PowerPoint 演示文稿</vt:lpstr>
      <vt:lpstr>PowerPoint 演示文稿</vt:lpstr>
      <vt:lpstr>PowerPoint 演示文稿</vt:lpstr>
      <vt:lpstr>PowerPoint 演示文稿</vt:lpstr>
      <vt:lpstr>考得过的广告收益</vt:lpstr>
      <vt:lpstr>PowerPoint 演示文稿</vt:lpstr>
      <vt:lpstr>PowerPoint 演示文稿</vt:lpstr>
      <vt:lpstr>PowerPoint 演示文稿</vt:lpstr>
      <vt:lpstr>考得过的简历收益</vt:lpstr>
      <vt:lpstr>PowerPoint 演示文稿</vt:lpstr>
      <vt:lpstr>PowerPoint 演示文稿</vt:lpstr>
      <vt:lpstr>PowerPoint 演示文稿</vt:lpstr>
      <vt:lpstr>PowerPoint 演示文稿</vt:lpstr>
      <vt:lpstr>考得过的合作模式</vt:lpstr>
      <vt:lpstr>考得过套餐合作模式</vt:lpstr>
      <vt:lpstr>PowerPoint 演示文稿</vt:lpstr>
      <vt:lpstr>PowerPoint 演示文稿</vt:lpstr>
      <vt:lpstr>PowerPoint 演示文稿</vt:lpstr>
      <vt:lpstr>教育资源合作模式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无限量合作模式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34</cp:revision>
  <dcterms:created xsi:type="dcterms:W3CDTF">2016-11-15T03:18:00Z</dcterms:created>
  <dcterms:modified xsi:type="dcterms:W3CDTF">2016-12-02T06:44:18Z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